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73" r:id="rId5"/>
    <p:sldId id="277" r:id="rId6"/>
    <p:sldId id="278" r:id="rId7"/>
    <p:sldId id="279" r:id="rId8"/>
    <p:sldId id="258" r:id="rId9"/>
    <p:sldId id="264" r:id="rId10"/>
    <p:sldId id="269" r:id="rId11"/>
    <p:sldId id="270" r:id="rId12"/>
    <p:sldId id="271" r:id="rId13"/>
    <p:sldId id="272" r:id="rId14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097" autoAdjust="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Smith" userId="c60d34cb-8819-4ab5-a33b-bc232f83f82f" providerId="ADAL" clId="{30589A2C-5F2D-4F8A-991A-F66EC3BC8E7D}"/>
    <pc:docChg chg="modSld">
      <pc:chgData name="Brian Smith" userId="c60d34cb-8819-4ab5-a33b-bc232f83f82f" providerId="ADAL" clId="{30589A2C-5F2D-4F8A-991A-F66EC3BC8E7D}" dt="2026-02-27T12:28:33.121" v="49" actId="20577"/>
      <pc:docMkLst>
        <pc:docMk/>
      </pc:docMkLst>
      <pc:sldChg chg="modSp mod">
        <pc:chgData name="Brian Smith" userId="c60d34cb-8819-4ab5-a33b-bc232f83f82f" providerId="ADAL" clId="{30589A2C-5F2D-4F8A-991A-F66EC3BC8E7D}" dt="2026-02-27T12:28:33.121" v="49" actId="20577"/>
        <pc:sldMkLst>
          <pc:docMk/>
          <pc:sldMk cId="2520761646" sldId="258"/>
        </pc:sldMkLst>
        <pc:spChg chg="mod">
          <ac:chgData name="Brian Smith" userId="c60d34cb-8819-4ab5-a33b-bc232f83f82f" providerId="ADAL" clId="{30589A2C-5F2D-4F8A-991A-F66EC3BC8E7D}" dt="2026-02-27T12:28:33.121" v="49" actId="20577"/>
          <ac:spMkLst>
            <pc:docMk/>
            <pc:sldMk cId="2520761646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7DCFC-E09A-4BEF-9A48-015EF3978316}" type="datetimeFigureOut">
              <a:rPr lang="en-CA" smtClean="0"/>
              <a:t>2026-02-27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926E5-0AD4-4DDF-BFF7-DA4E150AF1F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834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Excellence in Care 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1000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CAM Score q</a:t>
            </a:r>
            <a:r>
              <a:rPr lang="en-US" baseline="0" dirty="0"/>
              <a:t> shift – it is only done now at admission and PRN  - we need to perform a CAM daily on all patients &gt;75yo daily and &gt;65 you post-op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959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4E8C9-F2F4-ABB6-C8BB-5C783680D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7AB3E1-A944-845A-5EA9-51373846E8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7A6E74-2ABA-5F15-BA0C-888FC8128C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75% is top quartile within </a:t>
            </a:r>
            <a:r>
              <a:rPr lang="en-CA" dirty="0" err="1"/>
              <a:t>Lumeo</a:t>
            </a:r>
            <a:r>
              <a:rPr lang="en-CA" dirty="0"/>
              <a:t> partners</a:t>
            </a:r>
          </a:p>
          <a:p>
            <a:r>
              <a:rPr lang="en-CA" dirty="0"/>
              <a:t>Early BPMH</a:t>
            </a:r>
          </a:p>
          <a:p>
            <a:r>
              <a:rPr lang="en-CA" dirty="0"/>
              <a:t>ED Hold 66-68%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E1541-DD9B-F985-2EF0-32A31627A4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128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D90F1-7F09-96F1-F25B-F7C2336F6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F80505-38DE-7557-4A0F-CBABF80B12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49A2A2-06DC-F5A0-1BBF-C32E6996BD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75% is top quartile within </a:t>
            </a:r>
            <a:r>
              <a:rPr lang="en-CA" dirty="0" err="1"/>
              <a:t>Lumeo</a:t>
            </a:r>
            <a:r>
              <a:rPr lang="en-CA" dirty="0"/>
              <a:t> partners</a:t>
            </a:r>
          </a:p>
          <a:p>
            <a:r>
              <a:rPr lang="en-CA" dirty="0"/>
              <a:t>Early BPMH</a:t>
            </a:r>
          </a:p>
          <a:p>
            <a:r>
              <a:rPr lang="en-CA" dirty="0"/>
              <a:t>ED Hold 66-68%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35BF2-DD2D-FD03-ADFF-F2A836C3B4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8394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B3989-B120-F64D-6D7F-5B81CFA2D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A2D8B7-C27A-DFB6-D240-2EC7387451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C62C54-E40A-C172-6869-5550569839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75% is top quartile within </a:t>
            </a:r>
            <a:r>
              <a:rPr lang="en-CA" dirty="0" err="1"/>
              <a:t>Lumeo</a:t>
            </a:r>
            <a:r>
              <a:rPr lang="en-CA" dirty="0"/>
              <a:t> partners</a:t>
            </a:r>
          </a:p>
          <a:p>
            <a:r>
              <a:rPr lang="en-CA" dirty="0"/>
              <a:t>Early BPMH</a:t>
            </a:r>
          </a:p>
          <a:p>
            <a:r>
              <a:rPr lang="en-CA" dirty="0"/>
              <a:t>ED Hold 66-68%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67448-9F07-87F5-19E2-EA991E1E3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664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3E766-ED43-9EAE-C388-3457A12E2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005222-71E3-E390-E911-D0DBB0F73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220FDB-98FF-6F95-BB94-F78D880F5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75% is top quartile within </a:t>
            </a:r>
            <a:r>
              <a:rPr lang="en-CA" dirty="0" err="1"/>
              <a:t>Lumeo</a:t>
            </a:r>
            <a:r>
              <a:rPr lang="en-CA" dirty="0"/>
              <a:t> partners</a:t>
            </a:r>
          </a:p>
          <a:p>
            <a:r>
              <a:rPr lang="en-CA" dirty="0"/>
              <a:t>Early BPMH</a:t>
            </a:r>
          </a:p>
          <a:p>
            <a:r>
              <a:rPr lang="en-CA" dirty="0"/>
              <a:t>ED Hold 66-68%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AB72A-F302-E9AB-3294-0B9E96CFE2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1278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00318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9080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4915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Target</a:t>
            </a:r>
            <a:r>
              <a:rPr lang="en-US" baseline="0" dirty="0"/>
              <a:t> and Process Measure?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8926E5-0AD4-4DDF-BFF7-DA4E150AF1FD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721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8968"/>
            <a:ext cx="9144000" cy="217277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888259"/>
            <a:ext cx="9144000" cy="1806146"/>
          </a:xfrm>
        </p:spPr>
        <p:txBody>
          <a:bodyPr/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Presented to:</a:t>
            </a:r>
          </a:p>
          <a:p>
            <a:r>
              <a:rPr lang="en-US" dirty="0"/>
              <a:t>Presented by:</a:t>
            </a:r>
          </a:p>
          <a:p>
            <a:r>
              <a:rPr lang="en-US" dirty="0"/>
              <a:t>Date: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702" y="275818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076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7658"/>
            <a:ext cx="10515600" cy="122997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3463"/>
            <a:ext cx="10515600" cy="3817294"/>
          </a:xfrm>
        </p:spPr>
        <p:txBody>
          <a:bodyPr/>
          <a:lstStyle>
            <a:lvl2pPr>
              <a:defRPr>
                <a:solidFill>
                  <a:srgbClr val="CC006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75092" y="6356350"/>
            <a:ext cx="578708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406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315352"/>
            <a:ext cx="10515600" cy="827516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27932"/>
            <a:ext cx="10515600" cy="3643354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5048" y="6356350"/>
            <a:ext cx="718751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826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117642"/>
            <a:ext cx="10515600" cy="96161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15977"/>
            <a:ext cx="5181600" cy="4053018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15977"/>
            <a:ext cx="5181600" cy="4053018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42140" y="6356350"/>
            <a:ext cx="611659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7598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59421"/>
            <a:ext cx="10515600" cy="89526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33601"/>
            <a:ext cx="5157787" cy="4168344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33600"/>
            <a:ext cx="5183188" cy="4168345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9762" y="6389301"/>
            <a:ext cx="695626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11" name="Picture 10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8570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7322"/>
            <a:ext cx="10515600" cy="95558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6" name="Picture 5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7" name="Picture 6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317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5" name="Picture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6" name="Picture 5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5403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36821"/>
            <a:ext cx="3932237" cy="9205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36821"/>
            <a:ext cx="6172200" cy="513217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accent6"/>
                </a:solidFill>
              </a:defRPr>
            </a:lvl2pPr>
            <a:lvl3pPr>
              <a:defRPr sz="24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115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5450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95632"/>
            <a:ext cx="3932237" cy="9617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095631"/>
            <a:ext cx="6172200" cy="51568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951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5002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1DAE-3F12-4B6C-8376-AAE3825C0435}" type="datetimeFigureOut">
              <a:rPr lang="en-CA" smtClean="0"/>
              <a:t>2026-02-27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666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5634" y="1040159"/>
            <a:ext cx="9144000" cy="2172773"/>
          </a:xfrm>
        </p:spPr>
        <p:txBody>
          <a:bodyPr/>
          <a:lstStyle/>
          <a:p>
            <a:r>
              <a:rPr lang="en-US" dirty="0"/>
              <a:t>Quality Improvement Plan (QIP) – 2026-27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To: Board Quality</a:t>
            </a:r>
          </a:p>
          <a:p>
            <a:r>
              <a:rPr lang="en-US" dirty="0"/>
              <a:t>Presented By: Brian Smith, VP Clinical Services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85272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and Flow: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90</a:t>
            </a:r>
            <a:r>
              <a:rPr lang="en-US" baseline="30000" dirty="0"/>
              <a:t>th</a:t>
            </a:r>
            <a:r>
              <a:rPr lang="en-US" dirty="0"/>
              <a:t> percentile ambulance offload time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90</a:t>
            </a:r>
            <a:r>
              <a:rPr lang="en-US" baseline="30000" dirty="0"/>
              <a:t>th</a:t>
            </a:r>
            <a:r>
              <a:rPr lang="en-US" dirty="0"/>
              <a:t> percentile ED LOS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90</a:t>
            </a:r>
            <a:r>
              <a:rPr lang="en-US" baseline="30000" dirty="0"/>
              <a:t>th</a:t>
            </a:r>
            <a:r>
              <a:rPr lang="en-US" dirty="0"/>
              <a:t> percentile ED wait time to IP bed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Alternate level of care throughput ratio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dirty="0"/>
              <a:t>% of patient who visited the ED and left without being seen by a physician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12955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Equity: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/>
              <a:t>% of staff (executive-level, management, or all) who have completed relevant equity, diversity, inclusion and antiracism education</a:t>
            </a:r>
          </a:p>
          <a:p>
            <a:pPr marL="514350" indent="-514350">
              <a:buAutoNum type="arabicPeriod"/>
            </a:pPr>
            <a:r>
              <a:rPr lang="en-US" dirty="0"/>
              <a:t>Average ED wait time to PIA for individuals with sickle cell disease (CTAS 1 or 2)</a:t>
            </a:r>
          </a:p>
          <a:p>
            <a:pPr marL="514350" indent="-514350">
              <a:buAutoNum type="arabicPeriod"/>
            </a:pPr>
            <a:r>
              <a:rPr lang="en-US" dirty="0"/>
              <a:t>Rate of ED 30-day repeat visits for individuals with sickle cell disease</a:t>
            </a:r>
          </a:p>
          <a:p>
            <a:pPr marL="514350" indent="-514350">
              <a:buAutoNum type="arabicPeriod"/>
            </a:pPr>
            <a:r>
              <a:rPr lang="en-US" dirty="0"/>
              <a:t>% of ED visits for individuals with sickle cell disease triaged with high severity (CTAS 1 or 2)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9040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Experience: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CA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Did you receive enough information from hospital staff about what to do if you were worried about your condition or treatment after you left the hospital?</a:t>
            </a:r>
            <a:endParaRPr lang="en-US" sz="4000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7152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Rate of delirium onset during hospitalization</a:t>
            </a:r>
          </a:p>
          <a:p>
            <a:pPr marL="514350" indent="-514350">
              <a:buAutoNum type="arabicPeriod"/>
            </a:pPr>
            <a:r>
              <a:rPr lang="en-US" dirty="0"/>
              <a:t>Rate of medication reconciliation at discharge</a:t>
            </a:r>
          </a:p>
          <a:p>
            <a:pPr marL="514350" indent="-514350">
              <a:buAutoNum type="arabicPeriod"/>
            </a:pPr>
            <a:r>
              <a:rPr lang="en-US" dirty="0"/>
              <a:t>Rate of workplace violence incidents resulting in lost time injury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785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QIP 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43463"/>
            <a:ext cx="9498981" cy="381729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QIP is an annual, publicly posted document outlining specific goals, targets and action plans </a:t>
            </a:r>
          </a:p>
          <a:p>
            <a:r>
              <a:rPr lang="en-US" dirty="0"/>
              <a:t>Action plans are to improve patient care, quality, safety and efficiency</a:t>
            </a:r>
          </a:p>
          <a:p>
            <a:r>
              <a:rPr lang="en-US" dirty="0"/>
              <a:t>Ontario’s </a:t>
            </a:r>
            <a:r>
              <a:rPr lang="en-US" i="1" dirty="0"/>
              <a:t>Excellent Care for All Act</a:t>
            </a:r>
          </a:p>
          <a:p>
            <a:r>
              <a:rPr lang="en-US" dirty="0"/>
              <a:t>The QIP and SAA (service accountability agreements) are to be complimentary tools</a:t>
            </a:r>
          </a:p>
          <a:p>
            <a:r>
              <a:rPr lang="en-US" dirty="0"/>
              <a:t>The goal is to drive improvements and achieve better outcomes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147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Important Changes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43463"/>
            <a:ext cx="8662639" cy="3817294"/>
          </a:xfrm>
        </p:spPr>
        <p:txBody>
          <a:bodyPr>
            <a:normAutofit/>
          </a:bodyPr>
          <a:lstStyle/>
          <a:p>
            <a:r>
              <a:rPr lang="en-US" dirty="0"/>
              <a:t>Focus on 4 priority issues: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Access and Flow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Equity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Experience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Safety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733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61F6C-1C7F-8DA3-49EF-56D248747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8AAF3-6A31-C5B3-B761-F9C1F4F78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Targets and Measures 26-27: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4A53C-157A-85EE-7B6C-B6C058F35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/>
              <a:t>Safety</a:t>
            </a:r>
          </a:p>
          <a:p>
            <a:pPr marL="0" indent="0">
              <a:buNone/>
            </a:pPr>
            <a:r>
              <a:rPr lang="en-US" dirty="0"/>
              <a:t>Improve Discharge Medication Reconciliation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Process = Improve discharge reconciliation for admitted patients in the ED</a:t>
            </a:r>
          </a:p>
          <a:p>
            <a:pPr marL="0" indent="0">
              <a:buNone/>
            </a:pPr>
            <a:r>
              <a:rPr lang="en-US" dirty="0"/>
              <a:t>Target = 75% Corporate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5101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4B67E-AFCA-653A-68C2-7E9AF4590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F765-7204-1103-7562-7BFEE5F5F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Targets and Measures 26-27: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7E010-7662-A70F-3C79-E626E3F28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2. Safety</a:t>
            </a:r>
          </a:p>
          <a:p>
            <a:pPr marL="0" indent="0">
              <a:buNone/>
            </a:pPr>
            <a:r>
              <a:rPr lang="en-US" dirty="0"/>
              <a:t>Improve Medication Barcode Scanning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Process = Improve medication barcode scanning rate by ED nurses</a:t>
            </a:r>
          </a:p>
          <a:p>
            <a:pPr marL="0" indent="0">
              <a:buNone/>
            </a:pPr>
            <a:r>
              <a:rPr lang="en-US" dirty="0"/>
              <a:t>Target = 75% Corporate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5783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FA029-3B1B-0128-C8CC-AAB160265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8620-672E-F802-3407-D24FAAA77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Targets and Measures 26-27: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C17EB-43A8-4FF3-73AA-61EAE3F16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3. Safety</a:t>
            </a:r>
          </a:p>
          <a:p>
            <a:pPr marL="0" indent="0">
              <a:buNone/>
            </a:pPr>
            <a:r>
              <a:rPr lang="en-US" dirty="0"/>
              <a:t>Reduce corporate workplace violence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Process = Develop new polices for searching patient belongings, implement no-violence policy, improve infrastructure</a:t>
            </a:r>
          </a:p>
          <a:p>
            <a:pPr marL="0" indent="0">
              <a:buNone/>
            </a:pPr>
            <a:r>
              <a:rPr lang="en-US" dirty="0"/>
              <a:t>Target = 100% Completion Rate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8244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1E9EE-C112-8766-960D-987188FB9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1751E-AD29-5A81-85A7-5B953DEFD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Targets and Measures 26-27: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54288-2515-BB11-FC79-A73B7E7FC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3. Equity</a:t>
            </a:r>
          </a:p>
          <a:p>
            <a:pPr marL="0" indent="0">
              <a:buNone/>
            </a:pPr>
            <a:r>
              <a:rPr lang="en-US" dirty="0"/>
              <a:t>Implement quality initiatives aimed to strengthen cultural safety and reconciliation actions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Process = Improve spiritual care space and create space that recognizes indigenous health and traditional territories</a:t>
            </a:r>
          </a:p>
          <a:p>
            <a:pPr marL="0" indent="0">
              <a:buNone/>
            </a:pPr>
            <a:r>
              <a:rPr lang="en-US" dirty="0"/>
              <a:t>Target = 100% Completion Rate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82776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Approvals: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Senior Management</a:t>
            </a:r>
          </a:p>
          <a:p>
            <a:pPr marL="514350" indent="-514350">
              <a:buAutoNum type="arabicPeriod"/>
            </a:pPr>
            <a:r>
              <a:rPr lang="en-US" dirty="0"/>
              <a:t>Medical Quality Assurance Committee</a:t>
            </a:r>
          </a:p>
          <a:p>
            <a:pPr marL="514350" indent="-514350">
              <a:buAutoNum type="arabicPeriod"/>
            </a:pPr>
            <a:r>
              <a:rPr lang="en-US" dirty="0"/>
              <a:t>Board Quality </a:t>
            </a:r>
          </a:p>
          <a:p>
            <a:pPr marL="514350" indent="-514350">
              <a:buAutoNum type="arabicPeriod"/>
            </a:pPr>
            <a:r>
              <a:rPr lang="en-US" dirty="0"/>
              <a:t>Board of Directors</a:t>
            </a:r>
          </a:p>
          <a:p>
            <a:pPr marL="514350" indent="-514350">
              <a:buAutoNum type="arabicPeriod"/>
            </a:pPr>
            <a:r>
              <a:rPr lang="en-US" dirty="0"/>
              <a:t>Post the 2026-27 QIP in portal along with QIP narrative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20761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2899" y="7518653"/>
            <a:ext cx="6940131" cy="2100728"/>
          </a:xfrm>
        </p:spPr>
        <p:txBody>
          <a:bodyPr/>
          <a:lstStyle/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pic>
        <p:nvPicPr>
          <p:cNvPr id="1026" name="Picture 2" descr="Top 3 Questions About Small Business Blogging - Thry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902" y="1956672"/>
            <a:ext cx="5330825" cy="3551789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858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008080"/>
      </a:accent1>
      <a:accent2>
        <a:srgbClr val="009999"/>
      </a:accent2>
      <a:accent3>
        <a:srgbClr val="75BDA7"/>
      </a:accent3>
      <a:accent4>
        <a:srgbClr val="7A8C8E"/>
      </a:accent4>
      <a:accent5>
        <a:srgbClr val="84ACB6"/>
      </a:accent5>
      <a:accent6>
        <a:srgbClr val="CC0066"/>
      </a:accent6>
      <a:hlink>
        <a:srgbClr val="0070C0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19719</TotalTime>
  <Words>527</Words>
  <Application>Microsoft Office PowerPoint</Application>
  <PresentationFormat>Widescreen</PresentationFormat>
  <Paragraphs>99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Office Theme</vt:lpstr>
      <vt:lpstr>Quality Improvement Plan (QIP) – 2026-27</vt:lpstr>
      <vt:lpstr>QIP Overview</vt:lpstr>
      <vt:lpstr>Important Changes</vt:lpstr>
      <vt:lpstr>Targets and Measures 26-27:</vt:lpstr>
      <vt:lpstr>Targets and Measures 26-27:</vt:lpstr>
      <vt:lpstr>Targets and Measures 26-27:</vt:lpstr>
      <vt:lpstr>Targets and Measures 26-27:</vt:lpstr>
      <vt:lpstr>Approvals:</vt:lpstr>
      <vt:lpstr>PowerPoint Presentation</vt:lpstr>
      <vt:lpstr>Access and Flow:</vt:lpstr>
      <vt:lpstr>Equity:</vt:lpstr>
      <vt:lpstr>Patient Experience:</vt:lpstr>
      <vt:lpstr>Safety: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Kelly</dc:creator>
  <cp:lastModifiedBy>Brian Smith</cp:lastModifiedBy>
  <cp:revision>50</cp:revision>
  <cp:lastPrinted>2025-02-25T14:13:01Z</cp:lastPrinted>
  <dcterms:created xsi:type="dcterms:W3CDTF">2023-02-15T15:35:11Z</dcterms:created>
  <dcterms:modified xsi:type="dcterms:W3CDTF">2026-02-27T12:38:45Z</dcterms:modified>
</cp:coreProperties>
</file>